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990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173990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173990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173990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173990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173990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173990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173990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173990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762000" y="2108200"/>
            <a:ext cx="114808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8200" spc="-246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762000" y="5248275"/>
            <a:ext cx="11480800" cy="2016059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762000" y="8350781"/>
            <a:ext cx="11480800" cy="492253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238" y="90677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1" name="Slide Subtitle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z="3800" spc="-38"/>
            </a:lvl1pPr>
            <a:lvl2pPr marL="0" indent="4572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z="3800" spc="-38"/>
            </a:lvl2pPr>
            <a:lvl3pPr marL="0" indent="9144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z="3800" spc="-38"/>
            </a:lvl3pPr>
            <a:lvl4pPr marL="0" indent="13716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z="3800" spc="-38"/>
            </a:lvl4pPr>
            <a:lvl5pPr marL="0" indent="18288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z="3800" spc="-38"/>
            </a:lvl5pPr>
          </a:lstStyle>
          <a:p>
            <a:r>
              <a:t>Agenda Topics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0" name="Agenda Subtitle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/>
          <p:nvPr>
            <p:ph type="body" sz="half" idx="1" hasCustomPrompt="1"/>
          </p:nvPr>
        </p:nvSpPr>
        <p:spPr>
          <a:xfrm>
            <a:off x="762000" y="3189585"/>
            <a:ext cx="11480800" cy="31750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800" spc="-17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800" spc="-17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800" spc="-17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800" spc="-17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800" spc="-17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sz="half" idx="1" hasCustomPrompt="1"/>
          </p:nvPr>
        </p:nvSpPr>
        <p:spPr>
          <a:xfrm>
            <a:off x="762000" y="2044700"/>
            <a:ext cx="11480800" cy="375776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5800" spc="-316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5800" spc="-316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5800" spc="-316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5800" spc="-316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5800" spc="-316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28" name="Fact information"/>
          <p:cNvSpPr txBox="1"/>
          <p:nvPr>
            <p:ph type="body" sz="quarter" idx="21" hasCustomPrompt="1"/>
          </p:nvPr>
        </p:nvSpPr>
        <p:spPr>
          <a:xfrm>
            <a:off x="762000" y="5829300"/>
            <a:ext cx="11480800" cy="613594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762000" y="3257550"/>
            <a:ext cx="11480800" cy="28956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800" spc="-11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800" spc="-11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800" spc="-11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800" spc="-11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800" spc="-11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37" name="Attribution"/>
          <p:cNvSpPr txBox="1"/>
          <p:nvPr>
            <p:ph type="body" sz="quarter" idx="21" hasCustomPrompt="1"/>
          </p:nvPr>
        </p:nvSpPr>
        <p:spPr>
          <a:xfrm>
            <a:off x="762000" y="7100189"/>
            <a:ext cx="11480800" cy="605791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Northern Lights display over a snowy landscape"/>
          <p:cNvSpPr/>
          <p:nvPr>
            <p:ph type="pic" sz="half" idx="21"/>
          </p:nvPr>
        </p:nvSpPr>
        <p:spPr>
          <a:xfrm>
            <a:off x="6105525" y="4889500"/>
            <a:ext cx="729615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6" name="Colorful clouds against a starry night sky"/>
          <p:cNvSpPr/>
          <p:nvPr>
            <p:ph type="pic" sz="half" idx="22"/>
          </p:nvPr>
        </p:nvSpPr>
        <p:spPr>
          <a:xfrm>
            <a:off x="6108700" y="-1"/>
            <a:ext cx="7302500" cy="4864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7" name="Northern Lights display over a snowy mountain landscape"/>
          <p:cNvSpPr/>
          <p:nvPr>
            <p:ph type="pic" idx="23"/>
          </p:nvPr>
        </p:nvSpPr>
        <p:spPr>
          <a:xfrm>
            <a:off x="-15991" y="0"/>
            <a:ext cx="65024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Northern Lights display over a snowy landscape"/>
          <p:cNvSpPr/>
          <p:nvPr>
            <p:ph type="pic" idx="21"/>
          </p:nvPr>
        </p:nvSpPr>
        <p:spPr>
          <a:xfrm>
            <a:off x="-812800" y="0"/>
            <a:ext cx="1464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6349999" y="90677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-1308100" y="-12700"/>
            <a:ext cx="15621000" cy="97631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762000" y="5245100"/>
            <a:ext cx="11476038" cy="198331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764381" y="8356600"/>
            <a:ext cx="11476038" cy="4922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764381" y="2108200"/>
            <a:ext cx="11476038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8200" spc="-246"/>
            </a:lvl1pPr>
          </a:lstStyle>
          <a:p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762000" y="5295900"/>
            <a:ext cx="4953000" cy="3530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3" name="Colorful clouds against a starry night sky"/>
          <p:cNvSpPr/>
          <p:nvPr>
            <p:ph type="pic" idx="21"/>
          </p:nvPr>
        </p:nvSpPr>
        <p:spPr>
          <a:xfrm>
            <a:off x="3505200" y="-127000"/>
            <a:ext cx="15024100" cy="10016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762000" y="3441700"/>
            <a:ext cx="4953000" cy="1964399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4040"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6502400" y="-5001"/>
            <a:ext cx="6515100" cy="9763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762000" y="495300"/>
            <a:ext cx="4953000" cy="1828800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762000" y="3534833"/>
            <a:ext cx="4953000" cy="5437717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762000" y="2247900"/>
            <a:ext cx="49530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6349999" y="90677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762000" y="495300"/>
            <a:ext cx="4953000" cy="1828800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762000" y="3534833"/>
            <a:ext cx="4953000" cy="5437717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762000" y="2247900"/>
            <a:ext cx="49530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6349999" y="90677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Northern Lights display over a snowy mountain landscape"/>
          <p:cNvSpPr/>
          <p:nvPr>
            <p:ph type="pic" idx="21"/>
          </p:nvPr>
        </p:nvSpPr>
        <p:spPr>
          <a:xfrm>
            <a:off x="6502400" y="-5001"/>
            <a:ext cx="6515100" cy="9763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762000" y="495300"/>
            <a:ext cx="4953000" cy="1828800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762000" y="3534833"/>
            <a:ext cx="4953000" cy="5437717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84" name="Slide Subtitle"/>
          <p:cNvSpPr txBox="1"/>
          <p:nvPr>
            <p:ph type="body" sz="quarter" idx="22" hasCustomPrompt="1"/>
          </p:nvPr>
        </p:nvSpPr>
        <p:spPr>
          <a:xfrm>
            <a:off x="762000" y="2247900"/>
            <a:ext cx="49530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6349999" y="90677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ection Title"/>
          <p:cNvSpPr txBox="1"/>
          <p:nvPr>
            <p:ph type="title" hasCustomPrompt="1"/>
          </p:nvPr>
        </p:nvSpPr>
        <p:spPr>
          <a:xfrm>
            <a:off x="762000" y="2108200"/>
            <a:ext cx="114808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8200" spc="-24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762000" y="2997200"/>
            <a:ext cx="11480800" cy="5994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762000" y="457200"/>
            <a:ext cx="11480800" cy="1143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49999" y="90677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-116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-116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-116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-116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-116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-116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-116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-116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-116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3683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7366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1049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14732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18415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22098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25781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29464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3319145" marR="0" indent="-372745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defRPr sz="32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web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ALYZING DETERMINANTS OF TEAM SUCCESS IN THE ENGLISH PREMIER LEAGUE"/>
          <p:cNvSpPr txBox="1"/>
          <p:nvPr>
            <p:ph type="ctrTitle"/>
          </p:nvPr>
        </p:nvSpPr>
        <p:spPr>
          <a:xfrm>
            <a:off x="761999" y="1115865"/>
            <a:ext cx="11480801" cy="33020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800" b="1" spc="-116"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1"/>
                      </a:schemeClr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l Nile"/>
                <a:ea typeface="Al Nile"/>
                <a:cs typeface="Al Nile"/>
                <a:sym typeface="Al Nile"/>
              </a:defRPr>
            </a:lvl1pPr>
          </a:lstStyle>
          <a:p>
            <a:r>
              <a:t>ANALYZING DETERMINANTS OF TEAM SUCCESS IN THE ENGLISH PREMIER LEAGUE</a:t>
            </a:r>
          </a:p>
        </p:txBody>
      </p:sp>
      <p:sp>
        <p:nvSpPr>
          <p:cNvPr id="173" name="Reproducible Research project"/>
          <p:cNvSpPr txBox="1"/>
          <p:nvPr>
            <p:ph type="subTitle" sz="quarter" idx="1"/>
          </p:nvPr>
        </p:nvSpPr>
        <p:spPr>
          <a:xfrm>
            <a:off x="4006518" y="4861505"/>
            <a:ext cx="5331247" cy="669350"/>
          </a:xfrm>
          <a:prstGeom prst="rect">
            <a:avLst/>
          </a:prstGeom>
        </p:spPr>
        <p:txBody>
          <a:bodyPr/>
          <a:lstStyle>
            <a:lvl1pPr defTabSz="368300">
              <a:defRPr sz="2770"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1"/>
                      </a:schemeClr>
                    </a:gs>
                    <a:gs pos="100000">
                      <a:schemeClr val="accent4"/>
                    </a:gs>
                  </a:gsLst>
                  <a:lin ang="5400000" scaled="0"/>
                </a:gradFill>
              </a:defRPr>
            </a:lvl1pPr>
          </a:lstStyle>
          <a:p>
            <a:r>
              <a:t>Reproducible Research project</a:t>
            </a:r>
          </a:p>
        </p:txBody>
      </p:sp>
      <p:sp>
        <p:nvSpPr>
          <p:cNvPr id="174" name="Turgud Valiyev…"/>
          <p:cNvSpPr txBox="1"/>
          <p:nvPr>
            <p:ph type="body" idx="21"/>
          </p:nvPr>
        </p:nvSpPr>
        <p:spPr>
          <a:xfrm>
            <a:off x="4124031" y="5974494"/>
            <a:ext cx="5331247" cy="170533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205740">
              <a:defRPr sz="2745" b="1"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1"/>
                      </a:schemeClr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Turgud Valiyev</a:t>
            </a:r>
          </a:p>
          <a:p>
            <a:pPr defTabSz="205740">
              <a:defRPr sz="2745" b="1"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1"/>
                      </a:schemeClr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Akshma Atreja</a:t>
            </a:r>
          </a:p>
          <a:p>
            <a:pPr defTabSz="205740">
              <a:defRPr sz="2745" b="1"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1"/>
                      </a:schemeClr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Marco Ayuob</a:t>
            </a:r>
          </a:p>
          <a:p>
            <a:pPr defTabSz="205740">
              <a:defRPr sz="2745" b="1"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1"/>
                      </a:schemeClr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altLang="en-US"/>
              <a:t>Muhammad Ibrahim</a:t>
            </a:r>
            <a:r>
              <a:rPr lang="" altLang="en-US"/>
              <a:t> </a:t>
            </a:r>
            <a:r>
              <a:rPr lang="en-US" altLang="en-US"/>
              <a:t>Hanif</a:t>
            </a:r>
            <a:endParaRPr lang="en-US" alt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Why We Chose This Topic"/>
          <p:cNvSpPr txBox="1"/>
          <p:nvPr>
            <p:ph type="title"/>
          </p:nvPr>
        </p:nvSpPr>
        <p:spPr>
          <a:xfrm>
            <a:off x="357232" y="711097"/>
            <a:ext cx="7763322" cy="2224185"/>
          </a:xfrm>
          <a:prstGeom prst="rect">
            <a:avLst/>
          </a:prstGeom>
        </p:spPr>
        <p:txBody>
          <a:bodyPr/>
          <a:lstStyle>
            <a:lvl1pPr defTabSz="1617980">
              <a:defRPr sz="5210" spc="-156"/>
            </a:lvl1pPr>
          </a:lstStyle>
          <a:p>
            <a:r>
              <a:t>Why We Chose This Topic</a:t>
            </a:r>
          </a:p>
        </p:txBody>
      </p:sp>
      <p:sp>
        <p:nvSpPr>
          <p:cNvPr id="177" name="Football is globally loved and highly data-rich.…"/>
          <p:cNvSpPr txBox="1"/>
          <p:nvPr/>
        </p:nvSpPr>
        <p:spPr>
          <a:xfrm>
            <a:off x="583804" y="3058411"/>
            <a:ext cx="12257094" cy="301004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pPr>
            <a:r>
              <a:t>Football is globally loved and highly data-rich.</a:t>
            </a:r>
          </a:p>
          <a:p>
            <a:pPr>
              <a:defRPr sz="27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pPr>
            <a:r>
              <a:t>The EPL is one of the most competitive leagues.</a:t>
            </a:r>
          </a:p>
          <a:p>
            <a:pPr>
              <a:defRPr sz="27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pPr>
            <a:r>
              <a:t>We are passionate about combining data science with sports.</a:t>
            </a:r>
          </a:p>
          <a:p>
            <a:pPr>
              <a:defRPr sz="27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pPr>
            <a:r>
              <a:t>There’s a practical demand from analysts, bettors, and clubs.</a:t>
            </a:r>
          </a:p>
        </p:txBody>
      </p:sp>
      <p:sp>
        <p:nvSpPr>
          <p:cNvPr id="178" name="Soccer Ball"/>
          <p:cNvSpPr/>
          <p:nvPr/>
        </p:nvSpPr>
        <p:spPr>
          <a:xfrm>
            <a:off x="9793605" y="1957070"/>
            <a:ext cx="1640205" cy="1321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8380" y="1007"/>
                </a:moveTo>
                <a:lnTo>
                  <a:pt x="7597" y="2255"/>
                </a:lnTo>
                <a:lnTo>
                  <a:pt x="3645" y="5118"/>
                </a:lnTo>
                <a:lnTo>
                  <a:pt x="2239" y="5471"/>
                </a:lnTo>
                <a:cubicBezTo>
                  <a:pt x="3610" y="3277"/>
                  <a:pt x="5802" y="1645"/>
                  <a:pt x="8380" y="1007"/>
                </a:cubicBezTo>
                <a:close/>
                <a:moveTo>
                  <a:pt x="13220" y="1007"/>
                </a:moveTo>
                <a:cubicBezTo>
                  <a:pt x="15798" y="1645"/>
                  <a:pt x="17990" y="3277"/>
                  <a:pt x="19361" y="5471"/>
                </a:cubicBezTo>
                <a:lnTo>
                  <a:pt x="17936" y="5113"/>
                </a:lnTo>
                <a:lnTo>
                  <a:pt x="13993" y="2239"/>
                </a:lnTo>
                <a:lnTo>
                  <a:pt x="13220" y="1007"/>
                </a:lnTo>
                <a:close/>
                <a:moveTo>
                  <a:pt x="14077" y="2789"/>
                </a:moveTo>
                <a:lnTo>
                  <a:pt x="17407" y="5216"/>
                </a:lnTo>
                <a:lnTo>
                  <a:pt x="17342" y="8466"/>
                </a:lnTo>
                <a:lnTo>
                  <a:pt x="14101" y="9519"/>
                </a:lnTo>
                <a:lnTo>
                  <a:pt x="10997" y="7265"/>
                </a:lnTo>
                <a:lnTo>
                  <a:pt x="10997" y="3856"/>
                </a:lnTo>
                <a:lnTo>
                  <a:pt x="14077" y="2789"/>
                </a:lnTo>
                <a:close/>
                <a:moveTo>
                  <a:pt x="7530" y="2791"/>
                </a:moveTo>
                <a:lnTo>
                  <a:pt x="10603" y="3856"/>
                </a:lnTo>
                <a:lnTo>
                  <a:pt x="10603" y="7265"/>
                </a:lnTo>
                <a:lnTo>
                  <a:pt x="7499" y="9519"/>
                </a:lnTo>
                <a:lnTo>
                  <a:pt x="4258" y="8466"/>
                </a:lnTo>
                <a:lnTo>
                  <a:pt x="4193" y="5208"/>
                </a:lnTo>
                <a:lnTo>
                  <a:pt x="7530" y="2791"/>
                </a:lnTo>
                <a:close/>
                <a:moveTo>
                  <a:pt x="4134" y="8843"/>
                </a:moveTo>
                <a:lnTo>
                  <a:pt x="7388" y="9899"/>
                </a:lnTo>
                <a:lnTo>
                  <a:pt x="8569" y="13534"/>
                </a:lnTo>
                <a:lnTo>
                  <a:pt x="6559" y="16301"/>
                </a:lnTo>
                <a:lnTo>
                  <a:pt x="3441" y="15355"/>
                </a:lnTo>
                <a:lnTo>
                  <a:pt x="2174" y="11434"/>
                </a:lnTo>
                <a:lnTo>
                  <a:pt x="4134" y="8843"/>
                </a:lnTo>
                <a:close/>
                <a:moveTo>
                  <a:pt x="17466" y="8843"/>
                </a:moveTo>
                <a:lnTo>
                  <a:pt x="19432" y="11441"/>
                </a:lnTo>
                <a:lnTo>
                  <a:pt x="18152" y="15358"/>
                </a:lnTo>
                <a:lnTo>
                  <a:pt x="15041" y="16301"/>
                </a:lnTo>
                <a:lnTo>
                  <a:pt x="13031" y="13534"/>
                </a:lnTo>
                <a:lnTo>
                  <a:pt x="14212" y="9899"/>
                </a:lnTo>
                <a:lnTo>
                  <a:pt x="17466" y="8843"/>
                </a:lnTo>
                <a:close/>
                <a:moveTo>
                  <a:pt x="739" y="10076"/>
                </a:moveTo>
                <a:lnTo>
                  <a:pt x="1684" y="11205"/>
                </a:lnTo>
                <a:lnTo>
                  <a:pt x="3186" y="15849"/>
                </a:lnTo>
                <a:lnTo>
                  <a:pt x="3086" y="17292"/>
                </a:lnTo>
                <a:cubicBezTo>
                  <a:pt x="1606" y="15536"/>
                  <a:pt x="712" y="13271"/>
                  <a:pt x="712" y="10800"/>
                </a:cubicBezTo>
                <a:cubicBezTo>
                  <a:pt x="712" y="10557"/>
                  <a:pt x="722" y="10315"/>
                  <a:pt x="739" y="10076"/>
                </a:cubicBezTo>
                <a:close/>
                <a:moveTo>
                  <a:pt x="20861" y="10076"/>
                </a:moveTo>
                <a:cubicBezTo>
                  <a:pt x="20878" y="10315"/>
                  <a:pt x="20888" y="10557"/>
                  <a:pt x="20888" y="10800"/>
                </a:cubicBezTo>
                <a:cubicBezTo>
                  <a:pt x="20888" y="13271"/>
                  <a:pt x="19994" y="15536"/>
                  <a:pt x="18514" y="17292"/>
                </a:cubicBezTo>
                <a:lnTo>
                  <a:pt x="18414" y="15830"/>
                </a:lnTo>
                <a:lnTo>
                  <a:pt x="19928" y="11191"/>
                </a:lnTo>
                <a:lnTo>
                  <a:pt x="20861" y="10076"/>
                </a:lnTo>
                <a:close/>
                <a:moveTo>
                  <a:pt x="8893" y="13762"/>
                </a:moveTo>
                <a:lnTo>
                  <a:pt x="12707" y="13762"/>
                </a:lnTo>
                <a:lnTo>
                  <a:pt x="14722" y="16534"/>
                </a:lnTo>
                <a:lnTo>
                  <a:pt x="12859" y="19207"/>
                </a:lnTo>
                <a:lnTo>
                  <a:pt x="8738" y="19200"/>
                </a:lnTo>
                <a:lnTo>
                  <a:pt x="6878" y="16534"/>
                </a:lnTo>
                <a:lnTo>
                  <a:pt x="8893" y="13762"/>
                </a:lnTo>
                <a:close/>
                <a:moveTo>
                  <a:pt x="8368" y="19595"/>
                </a:moveTo>
                <a:lnTo>
                  <a:pt x="13249" y="19602"/>
                </a:lnTo>
                <a:lnTo>
                  <a:pt x="14597" y="20145"/>
                </a:lnTo>
                <a:cubicBezTo>
                  <a:pt x="13424" y="20623"/>
                  <a:pt x="12142" y="20888"/>
                  <a:pt x="10800" y="20888"/>
                </a:cubicBezTo>
                <a:cubicBezTo>
                  <a:pt x="9458" y="20888"/>
                  <a:pt x="8176" y="20623"/>
                  <a:pt x="7003" y="20145"/>
                </a:cubicBezTo>
                <a:lnTo>
                  <a:pt x="8368" y="1959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lnSpc>
                <a:spcPct val="100000"/>
              </a:lnSpc>
              <a:spcBef>
                <a:spcPts val="0"/>
              </a:spcBef>
              <a:defRPr sz="22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3" name="Picture 2"/>
          <p:cNvPicPr/>
          <p:nvPr/>
        </p:nvPicPr>
        <p:blipFill>
          <a:blip r:embed="rId1"/>
          <a:srcRect b="46400"/>
          <a:stretch>
            <a:fillRect/>
          </a:stretch>
        </p:blipFill>
        <p:spPr>
          <a:xfrm>
            <a:off x="9536430" y="1602740"/>
            <a:ext cx="2950210" cy="20377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4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50" decel="50000" autoRev="1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50" decel="100000" autoRev="1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50" decel="100000" autoRev="1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bldLvl="0" animBg="1"/>
      <p:bldP spid="17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search Objective &amp; Problem Statement Objective:"/>
          <p:cNvSpPr txBox="1"/>
          <p:nvPr>
            <p:ph type="body" sz="half" idx="1"/>
          </p:nvPr>
        </p:nvSpPr>
        <p:spPr>
          <a:xfrm>
            <a:off x="487802" y="593916"/>
            <a:ext cx="11480801" cy="2895601"/>
          </a:xfrm>
          <a:prstGeom prst="rect">
            <a:avLst/>
          </a:prstGeom>
        </p:spPr>
        <p:txBody>
          <a:bodyPr/>
          <a:lstStyle/>
          <a:p>
            <a:r>
              <a:t>Research Objective &amp; Problem Statement Objective:</a:t>
            </a:r>
          </a:p>
        </p:txBody>
      </p:sp>
      <p:sp>
        <p:nvSpPr>
          <p:cNvPr id="181" name="To analyze which factors significantly impact EPL match outcomes and team success.…"/>
          <p:cNvSpPr txBox="1"/>
          <p:nvPr/>
        </p:nvSpPr>
        <p:spPr>
          <a:xfrm>
            <a:off x="116840" y="3340813"/>
            <a:ext cx="12771120" cy="3333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</a:defRPr>
            </a:pPr>
            <a:r>
              <a:t>To analyze which factors significantly impact EPL match outcomes and team success.</a:t>
            </a:r>
          </a:p>
          <a:p>
            <a:pPr algn="ctr">
              <a:defRPr sz="2300" b="1" i="1" u="sng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</a:defRPr>
            </a:pPr>
            <a:r>
              <a:t>Key Research Questions:</a:t>
            </a:r>
          </a:p>
          <a:p>
            <a:pPr algn="ctr">
              <a:defRPr sz="23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</a:defRPr>
            </a:pPr>
            <a:r>
              <a:t>What metrics most influence success in the EPL?</a:t>
            </a:r>
          </a:p>
          <a:p>
            <a:pPr algn="ctr">
              <a:defRPr sz="23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</a:defRPr>
            </a:pPr>
            <a:r>
              <a:t>How well can we predict outcomes using machine learning models?</a:t>
            </a:r>
          </a:p>
          <a:p>
            <a:pPr algn="ctr">
              <a:defRPr sz="23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</a:defRPr>
            </a:pPr>
            <a:r>
              <a:rPr lang="en-US"/>
              <a:t>Had Covid-19 disease influenced the success of teams</a:t>
            </a:r>
            <a:r>
              <a:t>?</a:t>
            </a:r>
          </a:p>
        </p:txBody>
      </p:sp>
      <p:sp>
        <p:nvSpPr>
          <p:cNvPr id="182" name="Medal"/>
          <p:cNvSpPr/>
          <p:nvPr/>
        </p:nvSpPr>
        <p:spPr>
          <a:xfrm>
            <a:off x="5922070" y="6911111"/>
            <a:ext cx="1160660" cy="1363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829" y="11271"/>
                </a:lnTo>
                <a:lnTo>
                  <a:pt x="12787" y="11271"/>
                </a:lnTo>
                <a:lnTo>
                  <a:pt x="5892" y="0"/>
                </a:lnTo>
                <a:lnTo>
                  <a:pt x="0" y="0"/>
                </a:lnTo>
                <a:close/>
                <a:moveTo>
                  <a:pt x="15706" y="0"/>
                </a:moveTo>
                <a:lnTo>
                  <a:pt x="10979" y="7729"/>
                </a:lnTo>
                <a:lnTo>
                  <a:pt x="12464" y="10154"/>
                </a:lnTo>
                <a:lnTo>
                  <a:pt x="12922" y="10154"/>
                </a:lnTo>
                <a:cubicBezTo>
                  <a:pt x="13146" y="10154"/>
                  <a:pt x="13358" y="10200"/>
                  <a:pt x="13546" y="10280"/>
                </a:cubicBezTo>
                <a:lnTo>
                  <a:pt x="21600" y="0"/>
                </a:lnTo>
                <a:lnTo>
                  <a:pt x="15706" y="0"/>
                </a:lnTo>
                <a:close/>
                <a:moveTo>
                  <a:pt x="12630" y="10425"/>
                </a:moveTo>
                <a:lnTo>
                  <a:pt x="13038" y="11094"/>
                </a:lnTo>
                <a:cubicBezTo>
                  <a:pt x="13153" y="11133"/>
                  <a:pt x="13233" y="11227"/>
                  <a:pt x="13233" y="11338"/>
                </a:cubicBezTo>
                <a:lnTo>
                  <a:pt x="13233" y="11937"/>
                </a:lnTo>
                <a:cubicBezTo>
                  <a:pt x="13497" y="12038"/>
                  <a:pt x="13753" y="12155"/>
                  <a:pt x="13996" y="12285"/>
                </a:cubicBezTo>
                <a:lnTo>
                  <a:pt x="13996" y="11338"/>
                </a:lnTo>
                <a:cubicBezTo>
                  <a:pt x="13996" y="10835"/>
                  <a:pt x="13513" y="10425"/>
                  <a:pt x="12922" y="10425"/>
                </a:cubicBezTo>
                <a:lnTo>
                  <a:pt x="12630" y="10425"/>
                </a:lnTo>
                <a:close/>
                <a:moveTo>
                  <a:pt x="7894" y="10567"/>
                </a:moveTo>
                <a:cubicBezTo>
                  <a:pt x="7593" y="10729"/>
                  <a:pt x="7392" y="11015"/>
                  <a:pt x="7392" y="11340"/>
                </a:cubicBezTo>
                <a:lnTo>
                  <a:pt x="7392" y="12368"/>
                </a:lnTo>
                <a:cubicBezTo>
                  <a:pt x="7634" y="12229"/>
                  <a:pt x="7888" y="12105"/>
                  <a:pt x="8153" y="11996"/>
                </a:cubicBezTo>
                <a:lnTo>
                  <a:pt x="8153" y="11338"/>
                </a:lnTo>
                <a:cubicBezTo>
                  <a:pt x="8153" y="11238"/>
                  <a:pt x="8221" y="11152"/>
                  <a:pt x="8318" y="11107"/>
                </a:cubicBezTo>
                <a:lnTo>
                  <a:pt x="7894" y="10567"/>
                </a:lnTo>
                <a:close/>
                <a:moveTo>
                  <a:pt x="10767" y="11720"/>
                </a:moveTo>
                <a:cubicBezTo>
                  <a:pt x="7563" y="11720"/>
                  <a:pt x="4964" y="13930"/>
                  <a:pt x="4964" y="16659"/>
                </a:cubicBezTo>
                <a:cubicBezTo>
                  <a:pt x="4964" y="19388"/>
                  <a:pt x="7563" y="21600"/>
                  <a:pt x="10767" y="21600"/>
                </a:cubicBezTo>
                <a:cubicBezTo>
                  <a:pt x="13972" y="21600"/>
                  <a:pt x="16570" y="19388"/>
                  <a:pt x="16570" y="16659"/>
                </a:cubicBezTo>
                <a:cubicBezTo>
                  <a:pt x="16570" y="13930"/>
                  <a:pt x="13972" y="11720"/>
                  <a:pt x="10767" y="11720"/>
                </a:cubicBezTo>
                <a:close/>
                <a:moveTo>
                  <a:pt x="10767" y="12800"/>
                </a:moveTo>
                <a:cubicBezTo>
                  <a:pt x="13267" y="12800"/>
                  <a:pt x="15302" y="14530"/>
                  <a:pt x="15302" y="16659"/>
                </a:cubicBezTo>
                <a:cubicBezTo>
                  <a:pt x="15302" y="18788"/>
                  <a:pt x="13268" y="20520"/>
                  <a:pt x="10767" y="20520"/>
                </a:cubicBezTo>
                <a:cubicBezTo>
                  <a:pt x="8267" y="20520"/>
                  <a:pt x="6233" y="18788"/>
                  <a:pt x="6233" y="16659"/>
                </a:cubicBezTo>
                <a:cubicBezTo>
                  <a:pt x="6233" y="14530"/>
                  <a:pt x="8267" y="12800"/>
                  <a:pt x="10767" y="12800"/>
                </a:cubicBezTo>
                <a:close/>
                <a:moveTo>
                  <a:pt x="10767" y="13071"/>
                </a:moveTo>
                <a:cubicBezTo>
                  <a:pt x="8439" y="13071"/>
                  <a:pt x="6552" y="14677"/>
                  <a:pt x="6552" y="16659"/>
                </a:cubicBezTo>
                <a:cubicBezTo>
                  <a:pt x="6552" y="18641"/>
                  <a:pt x="8439" y="20248"/>
                  <a:pt x="10767" y="20248"/>
                </a:cubicBezTo>
                <a:cubicBezTo>
                  <a:pt x="13095" y="20248"/>
                  <a:pt x="14983" y="18641"/>
                  <a:pt x="14983" y="16659"/>
                </a:cubicBezTo>
                <a:cubicBezTo>
                  <a:pt x="14983" y="14677"/>
                  <a:pt x="13095" y="13071"/>
                  <a:pt x="10767" y="13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Data Overview"/>
          <p:cNvSpPr txBox="1"/>
          <p:nvPr>
            <p:ph type="body" sz="quarter" idx="1"/>
          </p:nvPr>
        </p:nvSpPr>
        <p:spPr>
          <a:xfrm>
            <a:off x="2576926" y="86145"/>
            <a:ext cx="8291061" cy="2272424"/>
          </a:xfrm>
          <a:prstGeom prst="rect">
            <a:avLst/>
          </a:prstGeom>
        </p:spPr>
        <p:txBody>
          <a:bodyPr/>
          <a:lstStyle>
            <a:lvl1pPr defTabSz="782955">
              <a:defRPr sz="7110" spc="-142"/>
            </a:lvl1pPr>
          </a:lstStyle>
          <a:p>
            <a:r>
              <a:t>Data Overview</a:t>
            </a:r>
          </a:p>
        </p:txBody>
      </p:sp>
      <p:sp>
        <p:nvSpPr>
          <p:cNvPr id="185" name="25 years of match data from the English Premier League…"/>
          <p:cNvSpPr txBox="1"/>
          <p:nvPr>
            <p:ph type="body" idx="21"/>
          </p:nvPr>
        </p:nvSpPr>
        <p:spPr>
          <a:xfrm>
            <a:off x="6010925" y="2247848"/>
            <a:ext cx="6487201" cy="3126971"/>
          </a:xfrm>
          <a:prstGeom prst="rect">
            <a:avLst/>
          </a:prstGeom>
        </p:spPr>
        <p:txBody>
          <a:bodyPr/>
          <a:lstStyle/>
          <a:p>
            <a:pPr algn="l" defTabSz="610870">
              <a:defRPr sz="222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pPr>
            <a:r>
              <a:t>25 years of match data from the English Premier League</a:t>
            </a:r>
          </a:p>
          <a:p>
            <a:pPr algn="l" defTabSz="610870">
              <a:defRPr sz="222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pPr>
            <a:r>
              <a:t>Covers seasons from 2000 to 2025</a:t>
            </a:r>
          </a:p>
          <a:p>
            <a:pPr algn="l" defTabSz="610870">
              <a:defRPr sz="222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pPr>
            <a:r>
              <a:t>Sourced from: </a:t>
            </a:r>
            <a:r>
              <a:rPr/>
              <a:t>football-data.co.uk</a:t>
            </a:r>
          </a:p>
          <a:p>
            <a:pPr algn="l" defTabSz="610870">
              <a:defRPr sz="222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pPr>
          </a:p>
          <a:p>
            <a:pPr algn="l" defTabSz="610870">
              <a:defRPr sz="222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pPr>
          </a:p>
          <a:p>
            <a:pPr algn="l" defTabSz="610870">
              <a:defRPr sz="222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pPr>
          </a:p>
        </p:txBody>
      </p:sp>
      <p:sp>
        <p:nvSpPr>
          <p:cNvPr id="186" name="Key Variables:…"/>
          <p:cNvSpPr txBox="1"/>
          <p:nvPr/>
        </p:nvSpPr>
        <p:spPr>
          <a:xfrm>
            <a:off x="6131052" y="4251386"/>
            <a:ext cx="6826960" cy="450118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ctr">
              <a:defRPr sz="2400" b="1" i="1" u="sng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pPr>
            <a:r>
              <a:t>Key Variables:</a:t>
            </a:r>
          </a:p>
          <a:p>
            <a:pPr>
              <a:defRPr sz="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t>Match outcomes (win, draw, loss)</a:t>
            </a:r>
          </a:p>
          <a:p>
            <a:pPr>
              <a:defRPr sz="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t>Goals (Full-time, Half-time)</a:t>
            </a:r>
          </a:p>
          <a:p>
            <a:pPr>
              <a:defRPr sz="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t>Home/Away team stats (shots, corners, fouls, cards)</a:t>
            </a:r>
          </a:p>
          <a:p>
            <a:pPr>
              <a:defRPr sz="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t>Disciplinary data (yellow/red cards)</a:t>
            </a:r>
          </a:p>
          <a:p>
            <a:pPr>
              <a:defRPr sz="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t>Market odds and betting lines</a:t>
            </a:r>
          </a:p>
          <a:p>
            <a:pPr>
              <a:defRPr sz="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t>Asian handicaps &amp; over/under odds</a:t>
            </a:r>
          </a:p>
        </p:txBody>
      </p:sp>
      <p:sp>
        <p:nvSpPr>
          <p:cNvPr id="187" name="Soccer Ball"/>
          <p:cNvSpPr/>
          <p:nvPr/>
        </p:nvSpPr>
        <p:spPr>
          <a:xfrm>
            <a:off x="2034371" y="51557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8380" y="1007"/>
                </a:moveTo>
                <a:lnTo>
                  <a:pt x="7597" y="2254"/>
                </a:lnTo>
                <a:lnTo>
                  <a:pt x="3645" y="5118"/>
                </a:lnTo>
                <a:lnTo>
                  <a:pt x="2239" y="5471"/>
                </a:lnTo>
                <a:cubicBezTo>
                  <a:pt x="3610" y="3277"/>
                  <a:pt x="5802" y="1645"/>
                  <a:pt x="8380" y="1007"/>
                </a:cubicBezTo>
                <a:close/>
                <a:moveTo>
                  <a:pt x="13220" y="1007"/>
                </a:moveTo>
                <a:cubicBezTo>
                  <a:pt x="15798" y="1645"/>
                  <a:pt x="17990" y="3277"/>
                  <a:pt x="19361" y="5471"/>
                </a:cubicBezTo>
                <a:lnTo>
                  <a:pt x="17936" y="5113"/>
                </a:lnTo>
                <a:lnTo>
                  <a:pt x="13993" y="2239"/>
                </a:lnTo>
                <a:lnTo>
                  <a:pt x="13220" y="1007"/>
                </a:lnTo>
                <a:close/>
                <a:moveTo>
                  <a:pt x="14077" y="2789"/>
                </a:moveTo>
                <a:lnTo>
                  <a:pt x="17407" y="5216"/>
                </a:lnTo>
                <a:lnTo>
                  <a:pt x="17342" y="8466"/>
                </a:lnTo>
                <a:lnTo>
                  <a:pt x="14101" y="9519"/>
                </a:lnTo>
                <a:lnTo>
                  <a:pt x="10997" y="7265"/>
                </a:lnTo>
                <a:lnTo>
                  <a:pt x="10997" y="3856"/>
                </a:lnTo>
                <a:lnTo>
                  <a:pt x="14077" y="2789"/>
                </a:lnTo>
                <a:close/>
                <a:moveTo>
                  <a:pt x="7530" y="2791"/>
                </a:moveTo>
                <a:lnTo>
                  <a:pt x="10603" y="3856"/>
                </a:lnTo>
                <a:lnTo>
                  <a:pt x="10603" y="7265"/>
                </a:lnTo>
                <a:lnTo>
                  <a:pt x="7499" y="9519"/>
                </a:lnTo>
                <a:lnTo>
                  <a:pt x="4258" y="8466"/>
                </a:lnTo>
                <a:lnTo>
                  <a:pt x="4193" y="5208"/>
                </a:lnTo>
                <a:lnTo>
                  <a:pt x="7530" y="2791"/>
                </a:lnTo>
                <a:close/>
                <a:moveTo>
                  <a:pt x="4134" y="8842"/>
                </a:moveTo>
                <a:lnTo>
                  <a:pt x="7388" y="9899"/>
                </a:lnTo>
                <a:lnTo>
                  <a:pt x="8569" y="13534"/>
                </a:lnTo>
                <a:lnTo>
                  <a:pt x="6559" y="16301"/>
                </a:lnTo>
                <a:lnTo>
                  <a:pt x="3441" y="15355"/>
                </a:lnTo>
                <a:lnTo>
                  <a:pt x="2173" y="11434"/>
                </a:lnTo>
                <a:lnTo>
                  <a:pt x="4134" y="8842"/>
                </a:lnTo>
                <a:close/>
                <a:moveTo>
                  <a:pt x="17466" y="8842"/>
                </a:moveTo>
                <a:lnTo>
                  <a:pt x="19432" y="11441"/>
                </a:lnTo>
                <a:lnTo>
                  <a:pt x="18152" y="15358"/>
                </a:lnTo>
                <a:lnTo>
                  <a:pt x="15041" y="16301"/>
                </a:lnTo>
                <a:lnTo>
                  <a:pt x="13031" y="13534"/>
                </a:lnTo>
                <a:lnTo>
                  <a:pt x="14212" y="9899"/>
                </a:lnTo>
                <a:lnTo>
                  <a:pt x="17466" y="8842"/>
                </a:lnTo>
                <a:close/>
                <a:moveTo>
                  <a:pt x="739" y="10076"/>
                </a:moveTo>
                <a:lnTo>
                  <a:pt x="1684" y="11205"/>
                </a:lnTo>
                <a:lnTo>
                  <a:pt x="3186" y="15849"/>
                </a:lnTo>
                <a:lnTo>
                  <a:pt x="3086" y="17292"/>
                </a:lnTo>
                <a:cubicBezTo>
                  <a:pt x="1606" y="15536"/>
                  <a:pt x="712" y="13271"/>
                  <a:pt x="712" y="10800"/>
                </a:cubicBezTo>
                <a:cubicBezTo>
                  <a:pt x="712" y="10557"/>
                  <a:pt x="722" y="10315"/>
                  <a:pt x="739" y="10076"/>
                </a:cubicBezTo>
                <a:close/>
                <a:moveTo>
                  <a:pt x="20861" y="10076"/>
                </a:moveTo>
                <a:cubicBezTo>
                  <a:pt x="20878" y="10315"/>
                  <a:pt x="20888" y="10557"/>
                  <a:pt x="20888" y="10800"/>
                </a:cubicBezTo>
                <a:cubicBezTo>
                  <a:pt x="20888" y="13271"/>
                  <a:pt x="19994" y="15536"/>
                  <a:pt x="18514" y="17292"/>
                </a:cubicBezTo>
                <a:lnTo>
                  <a:pt x="18414" y="15830"/>
                </a:lnTo>
                <a:lnTo>
                  <a:pt x="19928" y="11192"/>
                </a:lnTo>
                <a:lnTo>
                  <a:pt x="20861" y="10076"/>
                </a:lnTo>
                <a:close/>
                <a:moveTo>
                  <a:pt x="8893" y="13762"/>
                </a:moveTo>
                <a:lnTo>
                  <a:pt x="12707" y="13762"/>
                </a:lnTo>
                <a:lnTo>
                  <a:pt x="14722" y="16534"/>
                </a:lnTo>
                <a:lnTo>
                  <a:pt x="12859" y="19207"/>
                </a:lnTo>
                <a:lnTo>
                  <a:pt x="8738" y="19200"/>
                </a:lnTo>
                <a:lnTo>
                  <a:pt x="6878" y="16534"/>
                </a:lnTo>
                <a:lnTo>
                  <a:pt x="8893" y="13762"/>
                </a:lnTo>
                <a:close/>
                <a:moveTo>
                  <a:pt x="8368" y="19595"/>
                </a:moveTo>
                <a:lnTo>
                  <a:pt x="13249" y="19602"/>
                </a:lnTo>
                <a:lnTo>
                  <a:pt x="14597" y="20145"/>
                </a:lnTo>
                <a:cubicBezTo>
                  <a:pt x="13424" y="20623"/>
                  <a:pt x="12142" y="20888"/>
                  <a:pt x="10800" y="20888"/>
                </a:cubicBezTo>
                <a:cubicBezTo>
                  <a:pt x="9458" y="20888"/>
                  <a:pt x="8176" y="20623"/>
                  <a:pt x="7003" y="20145"/>
                </a:cubicBezTo>
                <a:lnTo>
                  <a:pt x="8368" y="1959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188" name="pasted-movie.png" descr="pasted-movi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23" y="2328078"/>
            <a:ext cx="5097445" cy="509744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ools &amp; Modeling Approach"/>
          <p:cNvSpPr txBox="1"/>
          <p:nvPr>
            <p:ph type="title"/>
          </p:nvPr>
        </p:nvSpPr>
        <p:spPr>
          <a:xfrm>
            <a:off x="892570" y="-881860"/>
            <a:ext cx="11480801" cy="3302001"/>
          </a:xfrm>
          <a:prstGeom prst="rect">
            <a:avLst/>
          </a:prstGeom>
        </p:spPr>
        <p:txBody>
          <a:bodyPr/>
          <a:lstStyle>
            <a:lvl1pPr defTabSz="1513840">
              <a:defRPr sz="7135" spc="-214"/>
            </a:lvl1pPr>
          </a:lstStyle>
          <a:p>
            <a:r>
              <a:t>Tools &amp; Modeling Approach</a:t>
            </a:r>
          </a:p>
        </p:txBody>
      </p:sp>
      <p:sp>
        <p:nvSpPr>
          <p:cNvPr id="191" name="Python – for data preprocessing, modeling, and evaluation…"/>
          <p:cNvSpPr txBox="1"/>
          <p:nvPr/>
        </p:nvSpPr>
        <p:spPr>
          <a:xfrm>
            <a:off x="218208" y="2550405"/>
            <a:ext cx="7623843" cy="63763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Python – for data preprocessing, modeling, and evaluation</a:t>
            </a:r>
          </a:p>
          <a:p>
            <a:pPr>
              <a:defRPr sz="23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Jupyter Notebooks – for reproducible and collaborative work</a:t>
            </a:r>
          </a:p>
          <a:p>
            <a:pPr>
              <a:defRPr sz="23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Explainable AI (XAI) – to understand model decisions</a:t>
            </a:r>
          </a:p>
          <a:p>
            <a:pPr>
              <a:defRPr sz="25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Models Applied</a:t>
            </a:r>
          </a:p>
          <a:p>
            <a:pPr>
              <a:defRPr sz="23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Linear Models: Logistic Regression</a:t>
            </a:r>
          </a:p>
          <a:p>
            <a:pPr>
              <a:defRPr sz="23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Non-Linear Models: Random Forest, XGBoost</a:t>
            </a:r>
          </a:p>
          <a:p>
            <a:pPr>
              <a:defRPr sz="23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SHAP (SHapley Additive exPlanations): for interpreting feature influence</a:t>
            </a:r>
          </a:p>
        </p:txBody>
      </p:sp>
      <p:sp>
        <p:nvSpPr>
          <p:cNvPr id="192" name="Tools Used"/>
          <p:cNvSpPr txBox="1"/>
          <p:nvPr/>
        </p:nvSpPr>
        <p:spPr>
          <a:xfrm>
            <a:off x="231265" y="1953173"/>
            <a:ext cx="1719987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Tools Used</a:t>
            </a:r>
          </a:p>
        </p:txBody>
      </p:sp>
      <p:pic>
        <p:nvPicPr>
          <p:cNvPr id="193" name="pasted-movie.png" descr="pasted-movie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7795938" y="2135055"/>
            <a:ext cx="5098566" cy="50858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am Responsibilities"/>
          <p:cNvSpPr txBox="1"/>
          <p:nvPr/>
        </p:nvSpPr>
        <p:spPr>
          <a:xfrm>
            <a:off x="2868784" y="236148"/>
            <a:ext cx="6630163" cy="33272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1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pPr>
            <a:r>
              <a:t>Team Responsibilities</a:t>
            </a:r>
          </a:p>
          <a:p>
            <a:pPr>
              <a:defRPr sz="51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pPr>
          </a:p>
        </p:txBody>
      </p:sp>
      <p:sp>
        <p:nvSpPr>
          <p:cNvPr id="196" name="Turgud Valiyev"/>
          <p:cNvSpPr txBox="1"/>
          <p:nvPr/>
        </p:nvSpPr>
        <p:spPr>
          <a:xfrm>
            <a:off x="957378" y="1997079"/>
            <a:ext cx="2896109" cy="6309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Turgud Valiyev</a:t>
            </a:r>
          </a:p>
        </p:txBody>
      </p:sp>
      <p:sp>
        <p:nvSpPr>
          <p:cNvPr id="197" name="Team lead, machine learning modeling, presentation delivery"/>
          <p:cNvSpPr txBox="1"/>
          <p:nvPr/>
        </p:nvSpPr>
        <p:spPr>
          <a:xfrm>
            <a:off x="231265" y="2410071"/>
            <a:ext cx="4554362" cy="247873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>
              <a:defRPr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Team lead, machine learning modeling, presentation delivery</a:t>
            </a:r>
          </a:p>
        </p:txBody>
      </p:sp>
      <p:sp>
        <p:nvSpPr>
          <p:cNvPr id="198" name="Akshma Atreja"/>
          <p:cNvSpPr txBox="1"/>
          <p:nvPr/>
        </p:nvSpPr>
        <p:spPr>
          <a:xfrm>
            <a:off x="8517890" y="2259330"/>
            <a:ext cx="2843530" cy="8820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noAutofit/>
          </a:bodyPr>
          <a:lstStyle/>
          <a:p>
            <a:r>
              <a:t>Akshma Atreja</a:t>
            </a:r>
          </a:p>
        </p:txBody>
      </p:sp>
      <p:sp>
        <p:nvSpPr>
          <p:cNvPr id="199" name="Data collection &amp; visualization, match odds analysis"/>
          <p:cNvSpPr txBox="1"/>
          <p:nvPr/>
        </p:nvSpPr>
        <p:spPr>
          <a:xfrm>
            <a:off x="7164070" y="3140710"/>
            <a:ext cx="5708650" cy="16986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>
            <a:lvl1pPr algn="ctr">
              <a:defRPr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Data collection &amp; </a:t>
            </a:r>
            <a:r>
              <a:rPr lang="en-US"/>
              <a:t>analyis </a:t>
            </a:r>
            <a:r>
              <a:rPr>
                <a:sym typeface="+mn-ea"/>
              </a:rPr>
              <a:t>&amp; </a:t>
            </a:r>
            <a:r>
              <a:rPr lang="en-US"/>
              <a:t> </a:t>
            </a:r>
            <a:r>
              <a:t>visualization, match odds analysis</a:t>
            </a:r>
          </a:p>
        </p:txBody>
      </p:sp>
      <p:sp>
        <p:nvSpPr>
          <p:cNvPr id="200" name="Marco Ayuob"/>
          <p:cNvSpPr txBox="1"/>
          <p:nvPr/>
        </p:nvSpPr>
        <p:spPr>
          <a:xfrm>
            <a:off x="8627110" y="5503545"/>
            <a:ext cx="2625725" cy="7848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noAutofit/>
          </a:bodyPr>
          <a:lstStyle/>
          <a:p>
            <a:r>
              <a:t>Marco Ayuob</a:t>
            </a:r>
          </a:p>
        </p:txBody>
      </p:sp>
      <p:sp>
        <p:nvSpPr>
          <p:cNvPr id="201" name="Feature engineering, model tuning, evaluation metrics"/>
          <p:cNvSpPr txBox="1"/>
          <p:nvPr/>
        </p:nvSpPr>
        <p:spPr>
          <a:xfrm>
            <a:off x="7077710" y="6316345"/>
            <a:ext cx="5692140" cy="16186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>
            <a:lvl1pPr algn="ctr">
              <a:defRPr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Feature engineering, model tuning, evaluation metrics</a:t>
            </a:r>
          </a:p>
        </p:txBody>
      </p:sp>
      <p:sp>
        <p:nvSpPr>
          <p:cNvPr id="202" name="Muhammad Ibrahim Hanif…"/>
          <p:cNvSpPr txBox="1"/>
          <p:nvPr/>
        </p:nvSpPr>
        <p:spPr>
          <a:xfrm>
            <a:off x="151765" y="5114925"/>
            <a:ext cx="6321425" cy="23437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/>
          <a:p>
            <a:r>
              <a:t>Muhammad Ibrahim Hanif</a:t>
            </a:r>
          </a:p>
          <a:p>
            <a:pPr algn="ctr">
              <a:defRPr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pPr>
            <a:r>
              <a:t>Results interpretation, fairness check, and documentation</a:t>
            </a:r>
          </a:p>
        </p:txBody>
      </p:sp>
      <p:sp>
        <p:nvSpPr>
          <p:cNvPr id="203" name="Soccer Ball"/>
          <p:cNvSpPr/>
          <p:nvPr/>
        </p:nvSpPr>
        <p:spPr>
          <a:xfrm>
            <a:off x="5867400" y="199599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8380" y="1007"/>
                </a:moveTo>
                <a:lnTo>
                  <a:pt x="7597" y="2254"/>
                </a:lnTo>
                <a:lnTo>
                  <a:pt x="3645" y="5118"/>
                </a:lnTo>
                <a:lnTo>
                  <a:pt x="2239" y="5471"/>
                </a:lnTo>
                <a:cubicBezTo>
                  <a:pt x="3610" y="3277"/>
                  <a:pt x="5802" y="1645"/>
                  <a:pt x="8380" y="1007"/>
                </a:cubicBezTo>
                <a:close/>
                <a:moveTo>
                  <a:pt x="13220" y="1007"/>
                </a:moveTo>
                <a:cubicBezTo>
                  <a:pt x="15798" y="1645"/>
                  <a:pt x="17990" y="3277"/>
                  <a:pt x="19361" y="5471"/>
                </a:cubicBezTo>
                <a:lnTo>
                  <a:pt x="17936" y="5113"/>
                </a:lnTo>
                <a:lnTo>
                  <a:pt x="13993" y="2239"/>
                </a:lnTo>
                <a:lnTo>
                  <a:pt x="13220" y="1007"/>
                </a:lnTo>
                <a:close/>
                <a:moveTo>
                  <a:pt x="14077" y="2789"/>
                </a:moveTo>
                <a:lnTo>
                  <a:pt x="17407" y="5216"/>
                </a:lnTo>
                <a:lnTo>
                  <a:pt x="17342" y="8466"/>
                </a:lnTo>
                <a:lnTo>
                  <a:pt x="14101" y="9519"/>
                </a:lnTo>
                <a:lnTo>
                  <a:pt x="10997" y="7265"/>
                </a:lnTo>
                <a:lnTo>
                  <a:pt x="10997" y="3856"/>
                </a:lnTo>
                <a:lnTo>
                  <a:pt x="14077" y="2789"/>
                </a:lnTo>
                <a:close/>
                <a:moveTo>
                  <a:pt x="7530" y="2791"/>
                </a:moveTo>
                <a:lnTo>
                  <a:pt x="10603" y="3856"/>
                </a:lnTo>
                <a:lnTo>
                  <a:pt x="10603" y="7265"/>
                </a:lnTo>
                <a:lnTo>
                  <a:pt x="7499" y="9519"/>
                </a:lnTo>
                <a:lnTo>
                  <a:pt x="4258" y="8466"/>
                </a:lnTo>
                <a:lnTo>
                  <a:pt x="4193" y="5208"/>
                </a:lnTo>
                <a:lnTo>
                  <a:pt x="7530" y="2791"/>
                </a:lnTo>
                <a:close/>
                <a:moveTo>
                  <a:pt x="4134" y="8842"/>
                </a:moveTo>
                <a:lnTo>
                  <a:pt x="7388" y="9899"/>
                </a:lnTo>
                <a:lnTo>
                  <a:pt x="8569" y="13534"/>
                </a:lnTo>
                <a:lnTo>
                  <a:pt x="6559" y="16301"/>
                </a:lnTo>
                <a:lnTo>
                  <a:pt x="3441" y="15355"/>
                </a:lnTo>
                <a:lnTo>
                  <a:pt x="2173" y="11434"/>
                </a:lnTo>
                <a:lnTo>
                  <a:pt x="4134" y="8842"/>
                </a:lnTo>
                <a:close/>
                <a:moveTo>
                  <a:pt x="17466" y="8842"/>
                </a:moveTo>
                <a:lnTo>
                  <a:pt x="19432" y="11441"/>
                </a:lnTo>
                <a:lnTo>
                  <a:pt x="18152" y="15358"/>
                </a:lnTo>
                <a:lnTo>
                  <a:pt x="15041" y="16301"/>
                </a:lnTo>
                <a:lnTo>
                  <a:pt x="13031" y="13534"/>
                </a:lnTo>
                <a:lnTo>
                  <a:pt x="14212" y="9899"/>
                </a:lnTo>
                <a:lnTo>
                  <a:pt x="17466" y="8842"/>
                </a:lnTo>
                <a:close/>
                <a:moveTo>
                  <a:pt x="739" y="10076"/>
                </a:moveTo>
                <a:lnTo>
                  <a:pt x="1684" y="11205"/>
                </a:lnTo>
                <a:lnTo>
                  <a:pt x="3186" y="15849"/>
                </a:lnTo>
                <a:lnTo>
                  <a:pt x="3086" y="17292"/>
                </a:lnTo>
                <a:cubicBezTo>
                  <a:pt x="1606" y="15536"/>
                  <a:pt x="712" y="13271"/>
                  <a:pt x="712" y="10800"/>
                </a:cubicBezTo>
                <a:cubicBezTo>
                  <a:pt x="712" y="10557"/>
                  <a:pt x="722" y="10315"/>
                  <a:pt x="739" y="10076"/>
                </a:cubicBezTo>
                <a:close/>
                <a:moveTo>
                  <a:pt x="20861" y="10076"/>
                </a:moveTo>
                <a:cubicBezTo>
                  <a:pt x="20878" y="10315"/>
                  <a:pt x="20888" y="10557"/>
                  <a:pt x="20888" y="10800"/>
                </a:cubicBezTo>
                <a:cubicBezTo>
                  <a:pt x="20888" y="13271"/>
                  <a:pt x="19994" y="15536"/>
                  <a:pt x="18514" y="17292"/>
                </a:cubicBezTo>
                <a:lnTo>
                  <a:pt x="18414" y="15830"/>
                </a:lnTo>
                <a:lnTo>
                  <a:pt x="19928" y="11192"/>
                </a:lnTo>
                <a:lnTo>
                  <a:pt x="20861" y="10076"/>
                </a:lnTo>
                <a:close/>
                <a:moveTo>
                  <a:pt x="8893" y="13762"/>
                </a:moveTo>
                <a:lnTo>
                  <a:pt x="12707" y="13762"/>
                </a:lnTo>
                <a:lnTo>
                  <a:pt x="14722" y="16534"/>
                </a:lnTo>
                <a:lnTo>
                  <a:pt x="12859" y="19207"/>
                </a:lnTo>
                <a:lnTo>
                  <a:pt x="8738" y="19200"/>
                </a:lnTo>
                <a:lnTo>
                  <a:pt x="6878" y="16534"/>
                </a:lnTo>
                <a:lnTo>
                  <a:pt x="8893" y="13762"/>
                </a:lnTo>
                <a:close/>
                <a:moveTo>
                  <a:pt x="8368" y="19595"/>
                </a:moveTo>
                <a:lnTo>
                  <a:pt x="13249" y="19602"/>
                </a:lnTo>
                <a:lnTo>
                  <a:pt x="14597" y="20145"/>
                </a:lnTo>
                <a:cubicBezTo>
                  <a:pt x="13424" y="20623"/>
                  <a:pt x="12142" y="20888"/>
                  <a:pt x="10800" y="20888"/>
                </a:cubicBezTo>
                <a:cubicBezTo>
                  <a:pt x="9458" y="20888"/>
                  <a:pt x="8176" y="20623"/>
                  <a:pt x="7003" y="20145"/>
                </a:cubicBezTo>
                <a:lnTo>
                  <a:pt x="8368" y="1959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04" name="Ribbon"/>
          <p:cNvSpPr/>
          <p:nvPr/>
        </p:nvSpPr>
        <p:spPr>
          <a:xfrm>
            <a:off x="6016655" y="4142999"/>
            <a:ext cx="971490" cy="1467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0250" y="0"/>
                </a:moveTo>
                <a:cubicBezTo>
                  <a:pt x="9814" y="0"/>
                  <a:pt x="9433" y="155"/>
                  <a:pt x="9220" y="385"/>
                </a:cubicBezTo>
                <a:cubicBezTo>
                  <a:pt x="9223" y="388"/>
                  <a:pt x="9226" y="391"/>
                  <a:pt x="9230" y="394"/>
                </a:cubicBezTo>
                <a:cubicBezTo>
                  <a:pt x="9058" y="411"/>
                  <a:pt x="8887" y="431"/>
                  <a:pt x="8717" y="453"/>
                </a:cubicBezTo>
                <a:cubicBezTo>
                  <a:pt x="8396" y="278"/>
                  <a:pt x="7949" y="215"/>
                  <a:pt x="7531" y="316"/>
                </a:cubicBezTo>
                <a:lnTo>
                  <a:pt x="6587" y="545"/>
                </a:lnTo>
                <a:cubicBezTo>
                  <a:pt x="6177" y="644"/>
                  <a:pt x="5899" y="876"/>
                  <a:pt x="5817" y="1141"/>
                </a:cubicBezTo>
                <a:cubicBezTo>
                  <a:pt x="5823" y="1143"/>
                  <a:pt x="5828" y="1147"/>
                  <a:pt x="5835" y="1149"/>
                </a:cubicBezTo>
                <a:cubicBezTo>
                  <a:pt x="5683" y="1204"/>
                  <a:pt x="5533" y="1261"/>
                  <a:pt x="5386" y="1321"/>
                </a:cubicBezTo>
                <a:cubicBezTo>
                  <a:pt x="4992" y="1227"/>
                  <a:pt x="4537" y="1270"/>
                  <a:pt x="4194" y="1462"/>
                </a:cubicBezTo>
                <a:lnTo>
                  <a:pt x="3426" y="1891"/>
                </a:lnTo>
                <a:cubicBezTo>
                  <a:pt x="3092" y="2078"/>
                  <a:pt x="2949" y="2358"/>
                  <a:pt x="3008" y="2627"/>
                </a:cubicBezTo>
                <a:cubicBezTo>
                  <a:pt x="3018" y="2628"/>
                  <a:pt x="3026" y="2630"/>
                  <a:pt x="3036" y="2632"/>
                </a:cubicBezTo>
                <a:cubicBezTo>
                  <a:pt x="2922" y="2717"/>
                  <a:pt x="2810" y="2805"/>
                  <a:pt x="2702" y="2895"/>
                </a:cubicBezTo>
                <a:cubicBezTo>
                  <a:pt x="2281" y="2894"/>
                  <a:pt x="1873" y="3038"/>
                  <a:pt x="1648" y="3297"/>
                </a:cubicBezTo>
                <a:lnTo>
                  <a:pt x="1146" y="3876"/>
                </a:lnTo>
                <a:cubicBezTo>
                  <a:pt x="928" y="4128"/>
                  <a:pt x="937" y="4424"/>
                  <a:pt x="1130" y="4662"/>
                </a:cubicBezTo>
                <a:cubicBezTo>
                  <a:pt x="1140" y="4661"/>
                  <a:pt x="1149" y="4662"/>
                  <a:pt x="1159" y="4661"/>
                </a:cubicBezTo>
                <a:cubicBezTo>
                  <a:pt x="1095" y="4767"/>
                  <a:pt x="1035" y="4874"/>
                  <a:pt x="980" y="4983"/>
                </a:cubicBezTo>
                <a:cubicBezTo>
                  <a:pt x="585" y="5078"/>
                  <a:pt x="275" y="5307"/>
                  <a:pt x="197" y="5601"/>
                </a:cubicBezTo>
                <a:lnTo>
                  <a:pt x="23" y="6260"/>
                </a:lnTo>
                <a:cubicBezTo>
                  <a:pt x="-52" y="6546"/>
                  <a:pt x="109" y="6822"/>
                  <a:pt x="414" y="7002"/>
                </a:cubicBezTo>
                <a:cubicBezTo>
                  <a:pt x="423" y="6998"/>
                  <a:pt x="432" y="6997"/>
                  <a:pt x="442" y="6993"/>
                </a:cubicBezTo>
                <a:cubicBezTo>
                  <a:pt x="439" y="7058"/>
                  <a:pt x="437" y="7123"/>
                  <a:pt x="437" y="7189"/>
                </a:cubicBezTo>
                <a:cubicBezTo>
                  <a:pt x="437" y="7238"/>
                  <a:pt x="440" y="7287"/>
                  <a:pt x="442" y="7336"/>
                </a:cubicBezTo>
                <a:cubicBezTo>
                  <a:pt x="118" y="7516"/>
                  <a:pt x="-60" y="7802"/>
                  <a:pt x="18" y="8097"/>
                </a:cubicBezTo>
                <a:lnTo>
                  <a:pt x="194" y="8756"/>
                </a:lnTo>
                <a:cubicBezTo>
                  <a:pt x="270" y="9042"/>
                  <a:pt x="563" y="9265"/>
                  <a:pt x="942" y="9365"/>
                </a:cubicBezTo>
                <a:cubicBezTo>
                  <a:pt x="947" y="9361"/>
                  <a:pt x="954" y="9356"/>
                  <a:pt x="960" y="9352"/>
                </a:cubicBezTo>
                <a:cubicBezTo>
                  <a:pt x="1014" y="9461"/>
                  <a:pt x="1073" y="9569"/>
                  <a:pt x="1136" y="9676"/>
                </a:cubicBezTo>
                <a:cubicBezTo>
                  <a:pt x="927" y="9918"/>
                  <a:pt x="912" y="10224"/>
                  <a:pt x="1136" y="10483"/>
                </a:cubicBezTo>
                <a:lnTo>
                  <a:pt x="1636" y="11061"/>
                </a:lnTo>
                <a:cubicBezTo>
                  <a:pt x="1854" y="11313"/>
                  <a:pt x="2246" y="11456"/>
                  <a:pt x="2653" y="11464"/>
                </a:cubicBezTo>
                <a:cubicBezTo>
                  <a:pt x="2656" y="11459"/>
                  <a:pt x="2661" y="11454"/>
                  <a:pt x="2664" y="11449"/>
                </a:cubicBezTo>
                <a:cubicBezTo>
                  <a:pt x="2771" y="11539"/>
                  <a:pt x="2881" y="11629"/>
                  <a:pt x="2995" y="11715"/>
                </a:cubicBezTo>
                <a:cubicBezTo>
                  <a:pt x="2924" y="11989"/>
                  <a:pt x="3066" y="12279"/>
                  <a:pt x="3409" y="12471"/>
                </a:cubicBezTo>
                <a:lnTo>
                  <a:pt x="4176" y="12900"/>
                </a:lnTo>
                <a:cubicBezTo>
                  <a:pt x="4511" y="13087"/>
                  <a:pt x="4953" y="13131"/>
                  <a:pt x="5340" y="13046"/>
                </a:cubicBezTo>
                <a:cubicBezTo>
                  <a:pt x="5340" y="13043"/>
                  <a:pt x="5340" y="13040"/>
                  <a:pt x="5340" y="13036"/>
                </a:cubicBezTo>
                <a:cubicBezTo>
                  <a:pt x="5487" y="13097"/>
                  <a:pt x="5639" y="13155"/>
                  <a:pt x="5791" y="13211"/>
                </a:cubicBezTo>
                <a:cubicBezTo>
                  <a:pt x="5868" y="13482"/>
                  <a:pt x="6150" y="13721"/>
                  <a:pt x="6567" y="13822"/>
                </a:cubicBezTo>
                <a:lnTo>
                  <a:pt x="7511" y="14050"/>
                </a:lnTo>
                <a:cubicBezTo>
                  <a:pt x="7920" y="14149"/>
                  <a:pt x="8357" y="14090"/>
                  <a:pt x="8676" y="13922"/>
                </a:cubicBezTo>
                <a:cubicBezTo>
                  <a:pt x="8676" y="13921"/>
                  <a:pt x="8675" y="13921"/>
                  <a:pt x="8674" y="13919"/>
                </a:cubicBezTo>
                <a:cubicBezTo>
                  <a:pt x="8844" y="13942"/>
                  <a:pt x="9016" y="13962"/>
                  <a:pt x="9189" y="13980"/>
                </a:cubicBezTo>
                <a:cubicBezTo>
                  <a:pt x="9402" y="14215"/>
                  <a:pt x="9789" y="14372"/>
                  <a:pt x="10230" y="14372"/>
                </a:cubicBezTo>
                <a:lnTo>
                  <a:pt x="11233" y="14372"/>
                </a:lnTo>
                <a:cubicBezTo>
                  <a:pt x="11669" y="14372"/>
                  <a:pt x="12049" y="14217"/>
                  <a:pt x="12263" y="13987"/>
                </a:cubicBezTo>
                <a:cubicBezTo>
                  <a:pt x="12263" y="13987"/>
                  <a:pt x="12263" y="13985"/>
                  <a:pt x="12263" y="13985"/>
                </a:cubicBezTo>
                <a:cubicBezTo>
                  <a:pt x="12437" y="13968"/>
                  <a:pt x="12610" y="13948"/>
                  <a:pt x="12781" y="13926"/>
                </a:cubicBezTo>
                <a:cubicBezTo>
                  <a:pt x="13101" y="14095"/>
                  <a:pt x="13541" y="14154"/>
                  <a:pt x="13952" y="14055"/>
                </a:cubicBezTo>
                <a:lnTo>
                  <a:pt x="14896" y="13827"/>
                </a:lnTo>
                <a:cubicBezTo>
                  <a:pt x="15303" y="13729"/>
                  <a:pt x="15582" y="13498"/>
                  <a:pt x="15666" y="13235"/>
                </a:cubicBezTo>
                <a:cubicBezTo>
                  <a:pt x="15823" y="13178"/>
                  <a:pt x="15979" y="13118"/>
                  <a:pt x="16131" y="13056"/>
                </a:cubicBezTo>
                <a:cubicBezTo>
                  <a:pt x="16516" y="13141"/>
                  <a:pt x="16955" y="13097"/>
                  <a:pt x="17289" y="12910"/>
                </a:cubicBezTo>
                <a:lnTo>
                  <a:pt x="18059" y="12481"/>
                </a:lnTo>
                <a:cubicBezTo>
                  <a:pt x="18391" y="12296"/>
                  <a:pt x="18533" y="12017"/>
                  <a:pt x="18477" y="11751"/>
                </a:cubicBezTo>
                <a:cubicBezTo>
                  <a:pt x="18597" y="11662"/>
                  <a:pt x="18712" y="11569"/>
                  <a:pt x="18824" y="11476"/>
                </a:cubicBezTo>
                <a:cubicBezTo>
                  <a:pt x="19229" y="11467"/>
                  <a:pt x="19620" y="11325"/>
                  <a:pt x="19837" y="11075"/>
                </a:cubicBezTo>
                <a:lnTo>
                  <a:pt x="20337" y="10496"/>
                </a:lnTo>
                <a:cubicBezTo>
                  <a:pt x="20552" y="10248"/>
                  <a:pt x="20546" y="9955"/>
                  <a:pt x="20360" y="9718"/>
                </a:cubicBezTo>
                <a:cubicBezTo>
                  <a:pt x="20427" y="9606"/>
                  <a:pt x="20491" y="9493"/>
                  <a:pt x="20549" y="9377"/>
                </a:cubicBezTo>
                <a:cubicBezTo>
                  <a:pt x="20922" y="9276"/>
                  <a:pt x="21211" y="9052"/>
                  <a:pt x="21286" y="8769"/>
                </a:cubicBezTo>
                <a:lnTo>
                  <a:pt x="21460" y="8112"/>
                </a:lnTo>
                <a:cubicBezTo>
                  <a:pt x="21534" y="7829"/>
                  <a:pt x="21377" y="7554"/>
                  <a:pt x="21080" y="7374"/>
                </a:cubicBezTo>
                <a:cubicBezTo>
                  <a:pt x="21082" y="7312"/>
                  <a:pt x="21082" y="7251"/>
                  <a:pt x="21082" y="7189"/>
                </a:cubicBezTo>
                <a:cubicBezTo>
                  <a:pt x="21082" y="7130"/>
                  <a:pt x="21082" y="7072"/>
                  <a:pt x="21080" y="7014"/>
                </a:cubicBezTo>
                <a:cubicBezTo>
                  <a:pt x="21380" y="6834"/>
                  <a:pt x="21540" y="6557"/>
                  <a:pt x="21465" y="6274"/>
                </a:cubicBezTo>
                <a:lnTo>
                  <a:pt x="21289" y="5616"/>
                </a:lnTo>
                <a:cubicBezTo>
                  <a:pt x="21214" y="5334"/>
                  <a:pt x="20924" y="5112"/>
                  <a:pt x="20551" y="5010"/>
                </a:cubicBezTo>
                <a:cubicBezTo>
                  <a:pt x="20494" y="4896"/>
                  <a:pt x="20434" y="4783"/>
                  <a:pt x="20368" y="4671"/>
                </a:cubicBezTo>
                <a:cubicBezTo>
                  <a:pt x="20557" y="4433"/>
                  <a:pt x="20567" y="4138"/>
                  <a:pt x="20350" y="3888"/>
                </a:cubicBezTo>
                <a:lnTo>
                  <a:pt x="19847" y="3309"/>
                </a:lnTo>
                <a:cubicBezTo>
                  <a:pt x="19630" y="3059"/>
                  <a:pt x="19240" y="2917"/>
                  <a:pt x="18835" y="2908"/>
                </a:cubicBezTo>
                <a:cubicBezTo>
                  <a:pt x="18725" y="2816"/>
                  <a:pt x="18610" y="2726"/>
                  <a:pt x="18493" y="2638"/>
                </a:cubicBezTo>
                <a:cubicBezTo>
                  <a:pt x="18553" y="2370"/>
                  <a:pt x="18409" y="2087"/>
                  <a:pt x="18074" y="1900"/>
                </a:cubicBezTo>
                <a:lnTo>
                  <a:pt x="17307" y="1470"/>
                </a:lnTo>
                <a:cubicBezTo>
                  <a:pt x="16972" y="1284"/>
                  <a:pt x="16530" y="1239"/>
                  <a:pt x="16143" y="1324"/>
                </a:cubicBezTo>
                <a:cubicBezTo>
                  <a:pt x="16143" y="1325"/>
                  <a:pt x="16143" y="1326"/>
                  <a:pt x="16143" y="1326"/>
                </a:cubicBezTo>
                <a:cubicBezTo>
                  <a:pt x="15994" y="1265"/>
                  <a:pt x="15843" y="1207"/>
                  <a:pt x="15689" y="1151"/>
                </a:cubicBezTo>
                <a:cubicBezTo>
                  <a:pt x="15609" y="884"/>
                  <a:pt x="15328" y="650"/>
                  <a:pt x="14916" y="550"/>
                </a:cubicBezTo>
                <a:lnTo>
                  <a:pt x="13972" y="321"/>
                </a:lnTo>
                <a:cubicBezTo>
                  <a:pt x="13562" y="222"/>
                  <a:pt x="13126" y="280"/>
                  <a:pt x="12807" y="448"/>
                </a:cubicBezTo>
                <a:cubicBezTo>
                  <a:pt x="12808" y="450"/>
                  <a:pt x="12808" y="452"/>
                  <a:pt x="12809" y="453"/>
                </a:cubicBezTo>
                <a:cubicBezTo>
                  <a:pt x="12639" y="431"/>
                  <a:pt x="12466" y="411"/>
                  <a:pt x="12294" y="394"/>
                </a:cubicBezTo>
                <a:cubicBezTo>
                  <a:pt x="12082" y="158"/>
                  <a:pt x="11697" y="0"/>
                  <a:pt x="11256" y="0"/>
                </a:cubicBezTo>
                <a:lnTo>
                  <a:pt x="10250" y="0"/>
                </a:lnTo>
                <a:close/>
                <a:moveTo>
                  <a:pt x="10761" y="2494"/>
                </a:moveTo>
                <a:cubicBezTo>
                  <a:pt x="14153" y="2494"/>
                  <a:pt x="16984" y="4085"/>
                  <a:pt x="17666" y="6207"/>
                </a:cubicBezTo>
                <a:cubicBezTo>
                  <a:pt x="17678" y="6243"/>
                  <a:pt x="17689" y="6280"/>
                  <a:pt x="17699" y="6316"/>
                </a:cubicBezTo>
                <a:cubicBezTo>
                  <a:pt x="17710" y="6352"/>
                  <a:pt x="17718" y="6388"/>
                  <a:pt x="17727" y="6425"/>
                </a:cubicBezTo>
                <a:cubicBezTo>
                  <a:pt x="17735" y="6454"/>
                  <a:pt x="17744" y="6482"/>
                  <a:pt x="17750" y="6511"/>
                </a:cubicBezTo>
                <a:cubicBezTo>
                  <a:pt x="17762" y="6564"/>
                  <a:pt x="17770" y="6616"/>
                  <a:pt x="17778" y="6669"/>
                </a:cubicBezTo>
                <a:cubicBezTo>
                  <a:pt x="17785" y="6707"/>
                  <a:pt x="17791" y="6744"/>
                  <a:pt x="17796" y="6781"/>
                </a:cubicBezTo>
                <a:cubicBezTo>
                  <a:pt x="17800" y="6805"/>
                  <a:pt x="17801" y="6830"/>
                  <a:pt x="17804" y="6854"/>
                </a:cubicBezTo>
                <a:cubicBezTo>
                  <a:pt x="17812" y="6927"/>
                  <a:pt x="17817" y="6999"/>
                  <a:pt x="17819" y="7072"/>
                </a:cubicBezTo>
                <a:cubicBezTo>
                  <a:pt x="17820" y="7082"/>
                  <a:pt x="17822" y="7093"/>
                  <a:pt x="17822" y="7104"/>
                </a:cubicBezTo>
                <a:cubicBezTo>
                  <a:pt x="17826" y="7244"/>
                  <a:pt x="17819" y="7385"/>
                  <a:pt x="17804" y="7523"/>
                </a:cubicBezTo>
                <a:lnTo>
                  <a:pt x="17807" y="7523"/>
                </a:lnTo>
                <a:cubicBezTo>
                  <a:pt x="17796" y="7624"/>
                  <a:pt x="17780" y="7723"/>
                  <a:pt x="17761" y="7822"/>
                </a:cubicBezTo>
                <a:lnTo>
                  <a:pt x="17756" y="7822"/>
                </a:lnTo>
                <a:cubicBezTo>
                  <a:pt x="17743" y="7882"/>
                  <a:pt x="17731" y="7943"/>
                  <a:pt x="17715" y="8004"/>
                </a:cubicBezTo>
                <a:cubicBezTo>
                  <a:pt x="17611" y="8394"/>
                  <a:pt x="17437" y="8765"/>
                  <a:pt x="17205" y="9111"/>
                </a:cubicBezTo>
                <a:lnTo>
                  <a:pt x="17212" y="9111"/>
                </a:lnTo>
                <a:cubicBezTo>
                  <a:pt x="17151" y="9202"/>
                  <a:pt x="17086" y="9294"/>
                  <a:pt x="17016" y="9382"/>
                </a:cubicBezTo>
                <a:lnTo>
                  <a:pt x="17006" y="9381"/>
                </a:lnTo>
                <a:cubicBezTo>
                  <a:pt x="16963" y="9435"/>
                  <a:pt x="16919" y="9489"/>
                  <a:pt x="16873" y="9542"/>
                </a:cubicBezTo>
                <a:cubicBezTo>
                  <a:pt x="16575" y="9885"/>
                  <a:pt x="16224" y="10193"/>
                  <a:pt x="15827" y="10466"/>
                </a:cubicBezTo>
                <a:lnTo>
                  <a:pt x="15832" y="10467"/>
                </a:lnTo>
                <a:cubicBezTo>
                  <a:pt x="15727" y="10539"/>
                  <a:pt x="15620" y="10610"/>
                  <a:pt x="15508" y="10678"/>
                </a:cubicBezTo>
                <a:lnTo>
                  <a:pt x="15500" y="10674"/>
                </a:lnTo>
                <a:cubicBezTo>
                  <a:pt x="15433" y="10715"/>
                  <a:pt x="15365" y="10755"/>
                  <a:pt x="15294" y="10795"/>
                </a:cubicBezTo>
                <a:cubicBezTo>
                  <a:pt x="14838" y="11049"/>
                  <a:pt x="14347" y="11259"/>
                  <a:pt x="13835" y="11425"/>
                </a:cubicBezTo>
                <a:lnTo>
                  <a:pt x="13840" y="11430"/>
                </a:lnTo>
                <a:cubicBezTo>
                  <a:pt x="13704" y="11474"/>
                  <a:pt x="13564" y="11512"/>
                  <a:pt x="13424" y="11550"/>
                </a:cubicBezTo>
                <a:lnTo>
                  <a:pt x="13421" y="11547"/>
                </a:lnTo>
                <a:cubicBezTo>
                  <a:pt x="13337" y="11570"/>
                  <a:pt x="13251" y="11592"/>
                  <a:pt x="13164" y="11613"/>
                </a:cubicBezTo>
                <a:cubicBezTo>
                  <a:pt x="12604" y="11749"/>
                  <a:pt x="12037" y="11834"/>
                  <a:pt x="11470" y="11873"/>
                </a:cubicBezTo>
                <a:lnTo>
                  <a:pt x="11470" y="11875"/>
                </a:lnTo>
                <a:cubicBezTo>
                  <a:pt x="11269" y="11888"/>
                  <a:pt x="11066" y="11895"/>
                  <a:pt x="10860" y="11897"/>
                </a:cubicBezTo>
                <a:cubicBezTo>
                  <a:pt x="10824" y="11897"/>
                  <a:pt x="10786" y="11898"/>
                  <a:pt x="10750" y="11899"/>
                </a:cubicBezTo>
                <a:cubicBezTo>
                  <a:pt x="6853" y="11895"/>
                  <a:pt x="3697" y="9792"/>
                  <a:pt x="3697" y="7197"/>
                </a:cubicBezTo>
                <a:cubicBezTo>
                  <a:pt x="3697" y="4600"/>
                  <a:pt x="6859" y="2494"/>
                  <a:pt x="10761" y="2494"/>
                </a:cubicBezTo>
                <a:close/>
                <a:moveTo>
                  <a:pt x="10740" y="2745"/>
                </a:moveTo>
                <a:cubicBezTo>
                  <a:pt x="7061" y="2745"/>
                  <a:pt x="4069" y="4737"/>
                  <a:pt x="4069" y="7185"/>
                </a:cubicBezTo>
                <a:cubicBezTo>
                  <a:pt x="4069" y="9634"/>
                  <a:pt x="7061" y="11625"/>
                  <a:pt x="10740" y="11625"/>
                </a:cubicBezTo>
                <a:cubicBezTo>
                  <a:pt x="14419" y="11625"/>
                  <a:pt x="17414" y="9634"/>
                  <a:pt x="17414" y="7185"/>
                </a:cubicBezTo>
                <a:cubicBezTo>
                  <a:pt x="17414" y="4737"/>
                  <a:pt x="14419" y="2745"/>
                  <a:pt x="10740" y="2745"/>
                </a:cubicBezTo>
                <a:close/>
                <a:moveTo>
                  <a:pt x="16115" y="13233"/>
                </a:moveTo>
                <a:lnTo>
                  <a:pt x="16100" y="13289"/>
                </a:lnTo>
                <a:cubicBezTo>
                  <a:pt x="15983" y="13667"/>
                  <a:pt x="15588" y="13971"/>
                  <a:pt x="15046" y="14102"/>
                </a:cubicBezTo>
                <a:lnTo>
                  <a:pt x="14102" y="14332"/>
                </a:lnTo>
                <a:cubicBezTo>
                  <a:pt x="13920" y="14376"/>
                  <a:pt x="13731" y="14398"/>
                  <a:pt x="13539" y="14398"/>
                </a:cubicBezTo>
                <a:cubicBezTo>
                  <a:pt x="13190" y="14398"/>
                  <a:pt x="12858" y="14324"/>
                  <a:pt x="12585" y="14196"/>
                </a:cubicBezTo>
                <a:cubicBezTo>
                  <a:pt x="12381" y="14389"/>
                  <a:pt x="12098" y="14530"/>
                  <a:pt x="11773" y="14605"/>
                </a:cubicBezTo>
                <a:lnTo>
                  <a:pt x="10965" y="16610"/>
                </a:lnTo>
                <a:lnTo>
                  <a:pt x="12975" y="21600"/>
                </a:lnTo>
                <a:lnTo>
                  <a:pt x="15587" y="20004"/>
                </a:lnTo>
                <a:lnTo>
                  <a:pt x="19049" y="20517"/>
                </a:lnTo>
                <a:lnTo>
                  <a:pt x="16115" y="13233"/>
                </a:lnTo>
                <a:close/>
                <a:moveTo>
                  <a:pt x="5365" y="13294"/>
                </a:moveTo>
                <a:lnTo>
                  <a:pt x="2457" y="20517"/>
                </a:lnTo>
                <a:lnTo>
                  <a:pt x="5921" y="20004"/>
                </a:lnTo>
                <a:lnTo>
                  <a:pt x="8534" y="21600"/>
                </a:lnTo>
                <a:lnTo>
                  <a:pt x="11327" y="14663"/>
                </a:lnTo>
                <a:cubicBezTo>
                  <a:pt x="11296" y="14664"/>
                  <a:pt x="11264" y="14664"/>
                  <a:pt x="11233" y="14664"/>
                </a:cubicBezTo>
                <a:lnTo>
                  <a:pt x="10227" y="14664"/>
                </a:lnTo>
                <a:cubicBezTo>
                  <a:pt x="9666" y="14664"/>
                  <a:pt x="9169" y="14476"/>
                  <a:pt x="8870" y="14191"/>
                </a:cubicBezTo>
                <a:cubicBezTo>
                  <a:pt x="8592" y="14320"/>
                  <a:pt x="8260" y="14393"/>
                  <a:pt x="7921" y="14393"/>
                </a:cubicBezTo>
                <a:cubicBezTo>
                  <a:pt x="7729" y="14393"/>
                  <a:pt x="7541" y="14370"/>
                  <a:pt x="7360" y="14326"/>
                </a:cubicBezTo>
                <a:lnTo>
                  <a:pt x="6416" y="14097"/>
                </a:lnTo>
                <a:cubicBezTo>
                  <a:pt x="6002" y="13997"/>
                  <a:pt x="5669" y="13795"/>
                  <a:pt x="5483" y="13528"/>
                </a:cubicBezTo>
                <a:cubicBezTo>
                  <a:pt x="5429" y="13452"/>
                  <a:pt x="5391" y="13374"/>
                  <a:pt x="5365" y="1329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Impact &amp; Relevance…"/>
          <p:cNvSpPr txBox="1"/>
          <p:nvPr>
            <p:ph type="body" sz="half" idx="1"/>
          </p:nvPr>
        </p:nvSpPr>
        <p:spPr>
          <a:xfrm>
            <a:off x="762000" y="476403"/>
            <a:ext cx="11480801" cy="2895601"/>
          </a:xfrm>
          <a:prstGeom prst="rect">
            <a:avLst/>
          </a:prstGeom>
        </p:spPr>
        <p:txBody>
          <a:bodyPr/>
          <a:lstStyle/>
          <a:p>
            <a:r>
              <a:t>Impact &amp; Relevance</a:t>
            </a:r>
          </a:p>
          <a:p>
            <a:r>
              <a:t>Why This Matters</a:t>
            </a:r>
          </a:p>
        </p:txBody>
      </p:sp>
      <p:sp>
        <p:nvSpPr>
          <p:cNvPr id="207" name="Enhances strategic decision-making in football…"/>
          <p:cNvSpPr txBox="1"/>
          <p:nvPr>
            <p:ph type="body" idx="21"/>
          </p:nvPr>
        </p:nvSpPr>
        <p:spPr>
          <a:xfrm>
            <a:off x="853399" y="3614540"/>
            <a:ext cx="11480801" cy="36959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>
                <a:gradFill flip="none" rotWithShape="1">
                  <a:gsLst>
                    <a:gs pos="0">
                      <a:schemeClr val="accent4"/>
                    </a:gs>
                    <a:gs pos="100000">
                      <a:srgbClr val="5E5E5E"/>
                    </a:gs>
                  </a:gsLst>
                  <a:lin ang="2700000" scaled="0"/>
                </a:gradFill>
              </a:defRPr>
            </a:pPr>
            <a:r>
              <a:rPr lang="en-US"/>
              <a:t>1) </a:t>
            </a:r>
            <a:r>
              <a:t>Enhances strategic decision-making in football</a:t>
            </a:r>
          </a:p>
          <a:p>
            <a:pPr>
              <a:defRPr>
                <a:gradFill flip="none" rotWithShape="1">
                  <a:gsLst>
                    <a:gs pos="0">
                      <a:schemeClr val="accent4"/>
                    </a:gs>
                    <a:gs pos="100000">
                      <a:srgbClr val="5E5E5E"/>
                    </a:gs>
                  </a:gsLst>
                  <a:lin ang="2700000" scaled="0"/>
                </a:gradFill>
              </a:defRPr>
            </a:pPr>
          </a:p>
          <a:p>
            <a:pPr>
              <a:defRPr>
                <a:gradFill flip="none" rotWithShape="1">
                  <a:gsLst>
                    <a:gs pos="0">
                      <a:schemeClr val="accent4"/>
                    </a:gs>
                    <a:gs pos="100000">
                      <a:srgbClr val="5E5E5E"/>
                    </a:gs>
                  </a:gsLst>
                  <a:lin ang="2700000" scaled="0"/>
                </a:gradFill>
              </a:defRPr>
            </a:pPr>
            <a:r>
              <a:rPr lang="en-US"/>
              <a:t>2) </a:t>
            </a:r>
            <a:r>
              <a:t>Provides insights for clubs, analysts, and bettors</a:t>
            </a:r>
          </a:p>
          <a:p>
            <a:pPr>
              <a:defRPr>
                <a:gradFill flip="none" rotWithShape="1">
                  <a:gsLst>
                    <a:gs pos="0">
                      <a:schemeClr val="accent4"/>
                    </a:gs>
                    <a:gs pos="100000">
                      <a:srgbClr val="5E5E5E"/>
                    </a:gs>
                  </a:gsLst>
                  <a:lin ang="2700000" scaled="0"/>
                </a:gradFill>
              </a:defRPr>
            </a:pPr>
          </a:p>
          <a:p>
            <a:pPr>
              <a:defRPr>
                <a:gradFill flip="none" rotWithShape="1">
                  <a:gsLst>
                    <a:gs pos="0">
                      <a:schemeClr val="accent4"/>
                    </a:gs>
                    <a:gs pos="100000">
                      <a:srgbClr val="5E5E5E"/>
                    </a:gs>
                  </a:gsLst>
                  <a:lin ang="2700000" scaled="0"/>
                </a:gradFill>
              </a:defRPr>
            </a:pPr>
            <a:r>
              <a:rPr lang="en-US"/>
              <a:t>3) </a:t>
            </a:r>
            <a:r>
              <a:t>Demonstrates how machine learning supports sports analytics</a:t>
            </a:r>
          </a:p>
          <a:p>
            <a:pPr>
              <a:defRPr>
                <a:gradFill flip="none" rotWithShape="1">
                  <a:gsLst>
                    <a:gs pos="0">
                      <a:schemeClr val="accent4"/>
                    </a:gs>
                    <a:gs pos="100000">
                      <a:srgbClr val="5E5E5E"/>
                    </a:gs>
                  </a:gsLst>
                  <a:lin ang="2700000" scaled="0"/>
                </a:gradFill>
              </a:defRPr>
            </a:pPr>
          </a:p>
          <a:p>
            <a:pPr>
              <a:defRPr>
                <a:gradFill flip="none" rotWithShape="1">
                  <a:gsLst>
                    <a:gs pos="0">
                      <a:schemeClr val="accent4"/>
                    </a:gs>
                    <a:gs pos="100000">
                      <a:srgbClr val="5E5E5E"/>
                    </a:gs>
                  </a:gsLst>
                  <a:lin ang="2700000" scaled="0"/>
                </a:gradFill>
              </a:defRPr>
            </a:pPr>
            <a:r>
              <a:rPr lang="en-US"/>
              <a:t>4) </a:t>
            </a:r>
            <a:r>
              <a:t>Brings transparency via explainable AI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movie.png" descr="pasted-movi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6003" y="-1681603"/>
            <a:ext cx="13116806" cy="131168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0" name="Thank you for your attention"/>
          <p:cNvSpPr txBox="1"/>
          <p:nvPr/>
        </p:nvSpPr>
        <p:spPr>
          <a:xfrm>
            <a:off x="2633554" y="1039056"/>
            <a:ext cx="8515444" cy="176657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>
              <a:defRPr sz="5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Krungthep"/>
                <a:ea typeface="Krungthep"/>
                <a:cs typeface="Krungthep"/>
                <a:sym typeface="Krungthep"/>
              </a:defRPr>
            </a:lvl1pPr>
          </a:lstStyle>
          <a:p>
            <a:r>
              <a:t>Thank you for your attention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2011</Words>
  <Application>WPS Slides</Application>
  <PresentationFormat/>
  <Paragraphs>84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Arial</vt:lpstr>
      <vt:lpstr>SimSun</vt:lpstr>
      <vt:lpstr>Wingdings</vt:lpstr>
      <vt:lpstr>Graphik</vt:lpstr>
      <vt:lpstr>Segoe Print</vt:lpstr>
      <vt:lpstr>Graphik Medium</vt:lpstr>
      <vt:lpstr>Graphik Semibold</vt:lpstr>
      <vt:lpstr>Helvetica Neue</vt:lpstr>
      <vt:lpstr>Al Nile</vt:lpstr>
      <vt:lpstr>Times New Roman</vt:lpstr>
      <vt:lpstr>Arial Black</vt:lpstr>
      <vt:lpstr>Chalkboard SE Regular</vt:lpstr>
      <vt:lpstr>Marker Felt</vt:lpstr>
      <vt:lpstr>Krungthep</vt:lpstr>
      <vt:lpstr>Microsoft YaHei</vt:lpstr>
      <vt:lpstr>Arial Unicode MS</vt:lpstr>
      <vt:lpstr>Graphik Semibold</vt:lpstr>
      <vt:lpstr>22_ColorGradient</vt:lpstr>
      <vt:lpstr>ANALYZING DETERMINANTS OF TEAM SUCCESS IN THE ENGLISH PREMIER LEAGUE</vt:lpstr>
      <vt:lpstr>Why We Chose This Topic</vt:lpstr>
      <vt:lpstr>PowerPoint 演示文稿</vt:lpstr>
      <vt:lpstr>PowerPoint 演示文稿</vt:lpstr>
      <vt:lpstr>Tools &amp; Modeling Approach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DETERMINANTS OF TEAM SUCCESS IN THE ENGLISH PREMIER LEAGUE</dc:title>
  <dc:creator/>
  <cp:lastModifiedBy>Turgut Valiyev</cp:lastModifiedBy>
  <cp:revision>1</cp:revision>
  <dcterms:created xsi:type="dcterms:W3CDTF">2025-04-24T15:19:02Z</dcterms:created>
  <dcterms:modified xsi:type="dcterms:W3CDTF">2025-04-24T15:19:02Z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2C62056B03244355B467C75E69F5A0B7_12</vt:lpwstr>
  </property>
  <property fmtid="{D5CDD505-2E9C-101B-9397-08002B2CF9AE}" pid="3" name="KSOProductBuildVer">
    <vt:lpwstr>1033-12.2.0.20795</vt:lpwstr>
  </property>
</Properties>
</file>